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Oswald Medium"/>
      <p:regular r:id="rId28"/>
      <p:bold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Roboto Medium"/>
      <p:regular r:id="rId34"/>
      <p:bold r:id="rId35"/>
      <p:italic r:id="rId36"/>
      <p:boldItalic r:id="rId37"/>
    </p:embeddedFont>
    <p:embeddedFont>
      <p:font typeface="Source Code Pro"/>
      <p:regular r:id="rId38"/>
      <p:bold r:id="rId39"/>
      <p:italic r:id="rId40"/>
      <p:boldItalic r:id="rId41"/>
    </p:embeddedFont>
    <p:embeddedFont>
      <p:font typeface="Oswald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4" roundtripDataSignature="AMtx7mhpzWWmrTL6aOC5jSaRMwWjRGQv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52B1931-76C2-4D84-8AFA-B910F057466D}">
  <a:tblStyle styleId="{452B1931-76C2-4D84-8AFA-B910F05746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CodePro-italic.fntdata"/><Relationship Id="rId20" Type="http://schemas.openxmlformats.org/officeDocument/2006/relationships/slide" Target="slides/slide14.xml"/><Relationship Id="rId42" Type="http://schemas.openxmlformats.org/officeDocument/2006/relationships/font" Target="fonts/Oswald-regular.fntdata"/><Relationship Id="rId41" Type="http://schemas.openxmlformats.org/officeDocument/2006/relationships/font" Target="fonts/SourceCodePro-boldItalic.fntdata"/><Relationship Id="rId22" Type="http://schemas.openxmlformats.org/officeDocument/2006/relationships/slide" Target="slides/slide16.xml"/><Relationship Id="rId44" Type="http://customschemas.google.com/relationships/presentationmetadata" Target="metadata"/><Relationship Id="rId21" Type="http://schemas.openxmlformats.org/officeDocument/2006/relationships/slide" Target="slides/slide15.xml"/><Relationship Id="rId43" Type="http://schemas.openxmlformats.org/officeDocument/2006/relationships/font" Target="fonts/Oswald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OswaldMedium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swald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35" Type="http://schemas.openxmlformats.org/officeDocument/2006/relationships/font" Target="fonts/RobotoMedium-bold.fntdata"/><Relationship Id="rId12" Type="http://schemas.openxmlformats.org/officeDocument/2006/relationships/slide" Target="slides/slide6.xml"/><Relationship Id="rId34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37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39" Type="http://schemas.openxmlformats.org/officeDocument/2006/relationships/font" Target="fonts/SourceCodePro-bold.fntdata"/><Relationship Id="rId16" Type="http://schemas.openxmlformats.org/officeDocument/2006/relationships/slide" Target="slides/slide10.xml"/><Relationship Id="rId38" Type="http://schemas.openxmlformats.org/officeDocument/2006/relationships/font" Target="fonts/SourceCodePr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gif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b2343ac1d1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1b2343ac1d1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807045012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1807045012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8070450125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18070450125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8070450125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18070450125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bc229a09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1bc229a09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8070450125_8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8070450125_8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b25f04394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1b25f04394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8070450125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18070450125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1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31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05" name="Google Shape;205;p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" name="Google Shape;20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0" name="Google Shape;210;p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2" name="Google Shape;212;p32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3" name="Google Shape;21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6" name="Google Shape;21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" name="Google Shape;218;p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" name="Google Shape;219;p34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0" name="Google Shape;220;p3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p36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8" name="Google Shape;228;p36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3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3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1" name="Google Shape;23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34" name="Google Shape;23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" name="Google Shape;236;p38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37" name="Google Shape;237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9" name="Google Shape;23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6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2"/>
          <p:cNvSpPr txBox="1"/>
          <p:nvPr>
            <p:ph type="title"/>
          </p:nvPr>
        </p:nvSpPr>
        <p:spPr>
          <a:xfrm>
            <a:off x="311700" y="205950"/>
            <a:ext cx="3889500" cy="18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22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4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3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3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3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5" name="Google Shape;25;p23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6" name="Google Shape;2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5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4"/>
          <p:cNvSpPr/>
          <p:nvPr/>
        </p:nvSpPr>
        <p:spPr>
          <a:xfrm>
            <a:off x="0" y="0"/>
            <a:ext cx="9144000" cy="18534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4"/>
          <p:cNvSpPr/>
          <p:nvPr/>
        </p:nvSpPr>
        <p:spPr>
          <a:xfrm rot="-5400000">
            <a:off x="8350500" y="4274700"/>
            <a:ext cx="792600" cy="7926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4"/>
          <p:cNvSpPr/>
          <p:nvPr/>
        </p:nvSpPr>
        <p:spPr>
          <a:xfrm rot="-5400000">
            <a:off x="7289700" y="0"/>
            <a:ext cx="1853400" cy="185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4"/>
          <p:cNvSpPr txBox="1"/>
          <p:nvPr>
            <p:ph type="title"/>
          </p:nvPr>
        </p:nvSpPr>
        <p:spPr>
          <a:xfrm>
            <a:off x="311700" y="751700"/>
            <a:ext cx="67215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24"/>
          <p:cNvSpPr txBox="1"/>
          <p:nvPr>
            <p:ph idx="1" type="body"/>
          </p:nvPr>
        </p:nvSpPr>
        <p:spPr>
          <a:xfrm>
            <a:off x="311700" y="2069750"/>
            <a:ext cx="8520600" cy="24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" name="Google Shape;3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7">
    <p:bg>
      <p:bgPr>
        <a:solidFill>
          <a:srgbClr val="FFFFFF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696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696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696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696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2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6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" name="Google Shape;50;p26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7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27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56" name="Google Shape;56;p27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7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7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7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7"/>
          <p:cNvSpPr txBox="1"/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61" name="Google Shape;61;p27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62" name="Google Shape;6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1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28"/>
          <p:cNvPicPr preferRelativeResize="0"/>
          <p:nvPr/>
        </p:nvPicPr>
        <p:blipFill rotWithShape="1">
          <a:blip r:embed="rId2">
            <a:alphaModFix amt="64000"/>
          </a:blip>
          <a:srcRect b="7819" l="0" r="0" t="7820"/>
          <a:stretch/>
        </p:blipFill>
        <p:spPr>
          <a:xfrm>
            <a:off x="-1" y="-3"/>
            <a:ext cx="914400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8"/>
          <p:cNvSpPr/>
          <p:nvPr/>
        </p:nvSpPr>
        <p:spPr>
          <a:xfrm>
            <a:off x="821835" y="2765450"/>
            <a:ext cx="638100" cy="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8"/>
          <p:cNvSpPr txBox="1"/>
          <p:nvPr>
            <p:ph type="ctrTitle"/>
          </p:nvPr>
        </p:nvSpPr>
        <p:spPr>
          <a:xfrm>
            <a:off x="714825" y="2998550"/>
            <a:ext cx="48684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21212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14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" name="Google Shape;71;p29"/>
          <p:cNvGrpSpPr/>
          <p:nvPr/>
        </p:nvGrpSpPr>
        <p:grpSpPr>
          <a:xfrm>
            <a:off x="2105247" y="1"/>
            <a:ext cx="7038765" cy="5138761"/>
            <a:chOff x="3388636" y="43347"/>
            <a:chExt cx="5755327" cy="4201767"/>
          </a:xfrm>
        </p:grpSpPr>
        <p:sp>
          <p:nvSpPr>
            <p:cNvPr id="72" name="Google Shape;72;p29"/>
            <p:cNvSpPr/>
            <p:nvPr/>
          </p:nvSpPr>
          <p:spPr>
            <a:xfrm>
              <a:off x="3837147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9"/>
            <p:cNvSpPr/>
            <p:nvPr/>
          </p:nvSpPr>
          <p:spPr>
            <a:xfrm>
              <a:off x="4285658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9"/>
            <p:cNvSpPr/>
            <p:nvPr/>
          </p:nvSpPr>
          <p:spPr>
            <a:xfrm>
              <a:off x="4734169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9"/>
            <p:cNvSpPr/>
            <p:nvPr/>
          </p:nvSpPr>
          <p:spPr>
            <a:xfrm>
              <a:off x="5182681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9"/>
            <p:cNvSpPr/>
            <p:nvPr/>
          </p:nvSpPr>
          <p:spPr>
            <a:xfrm>
              <a:off x="5631192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9"/>
            <p:cNvSpPr/>
            <p:nvPr/>
          </p:nvSpPr>
          <p:spPr>
            <a:xfrm>
              <a:off x="6079703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9"/>
            <p:cNvSpPr/>
            <p:nvPr/>
          </p:nvSpPr>
          <p:spPr>
            <a:xfrm>
              <a:off x="6528215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9"/>
            <p:cNvSpPr/>
            <p:nvPr/>
          </p:nvSpPr>
          <p:spPr>
            <a:xfrm>
              <a:off x="6976726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9"/>
            <p:cNvSpPr/>
            <p:nvPr/>
          </p:nvSpPr>
          <p:spPr>
            <a:xfrm>
              <a:off x="7425229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9"/>
            <p:cNvSpPr/>
            <p:nvPr/>
          </p:nvSpPr>
          <p:spPr>
            <a:xfrm>
              <a:off x="7873740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9"/>
            <p:cNvSpPr/>
            <p:nvPr/>
          </p:nvSpPr>
          <p:spPr>
            <a:xfrm>
              <a:off x="8322251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9"/>
            <p:cNvSpPr/>
            <p:nvPr/>
          </p:nvSpPr>
          <p:spPr>
            <a:xfrm>
              <a:off x="8770763" y="1754163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9"/>
            <p:cNvSpPr/>
            <p:nvPr/>
          </p:nvSpPr>
          <p:spPr>
            <a:xfrm>
              <a:off x="3837147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9"/>
            <p:cNvSpPr/>
            <p:nvPr/>
          </p:nvSpPr>
          <p:spPr>
            <a:xfrm>
              <a:off x="4285658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9"/>
            <p:cNvSpPr/>
            <p:nvPr/>
          </p:nvSpPr>
          <p:spPr>
            <a:xfrm>
              <a:off x="4734169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9"/>
            <p:cNvSpPr/>
            <p:nvPr/>
          </p:nvSpPr>
          <p:spPr>
            <a:xfrm>
              <a:off x="5182681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9"/>
            <p:cNvSpPr/>
            <p:nvPr/>
          </p:nvSpPr>
          <p:spPr>
            <a:xfrm>
              <a:off x="5631192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9"/>
            <p:cNvSpPr/>
            <p:nvPr/>
          </p:nvSpPr>
          <p:spPr>
            <a:xfrm>
              <a:off x="6079703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9"/>
            <p:cNvSpPr/>
            <p:nvPr/>
          </p:nvSpPr>
          <p:spPr>
            <a:xfrm>
              <a:off x="6528215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9"/>
            <p:cNvSpPr/>
            <p:nvPr/>
          </p:nvSpPr>
          <p:spPr>
            <a:xfrm>
              <a:off x="6976726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9"/>
            <p:cNvSpPr/>
            <p:nvPr/>
          </p:nvSpPr>
          <p:spPr>
            <a:xfrm>
              <a:off x="7425229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9"/>
            <p:cNvSpPr/>
            <p:nvPr/>
          </p:nvSpPr>
          <p:spPr>
            <a:xfrm>
              <a:off x="7873740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9"/>
            <p:cNvSpPr/>
            <p:nvPr/>
          </p:nvSpPr>
          <p:spPr>
            <a:xfrm>
              <a:off x="8322251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9"/>
            <p:cNvSpPr/>
            <p:nvPr/>
          </p:nvSpPr>
          <p:spPr>
            <a:xfrm>
              <a:off x="8770763" y="1326459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9"/>
            <p:cNvSpPr/>
            <p:nvPr/>
          </p:nvSpPr>
          <p:spPr>
            <a:xfrm>
              <a:off x="3837147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9"/>
            <p:cNvSpPr/>
            <p:nvPr/>
          </p:nvSpPr>
          <p:spPr>
            <a:xfrm>
              <a:off x="4285658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9"/>
            <p:cNvSpPr/>
            <p:nvPr/>
          </p:nvSpPr>
          <p:spPr>
            <a:xfrm>
              <a:off x="4734169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9"/>
            <p:cNvSpPr/>
            <p:nvPr/>
          </p:nvSpPr>
          <p:spPr>
            <a:xfrm>
              <a:off x="5182681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9"/>
            <p:cNvSpPr/>
            <p:nvPr/>
          </p:nvSpPr>
          <p:spPr>
            <a:xfrm>
              <a:off x="5631192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9"/>
            <p:cNvSpPr/>
            <p:nvPr/>
          </p:nvSpPr>
          <p:spPr>
            <a:xfrm>
              <a:off x="6079703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9"/>
            <p:cNvSpPr/>
            <p:nvPr/>
          </p:nvSpPr>
          <p:spPr>
            <a:xfrm>
              <a:off x="6528215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9"/>
            <p:cNvSpPr/>
            <p:nvPr/>
          </p:nvSpPr>
          <p:spPr>
            <a:xfrm>
              <a:off x="6976726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9"/>
            <p:cNvSpPr/>
            <p:nvPr/>
          </p:nvSpPr>
          <p:spPr>
            <a:xfrm>
              <a:off x="7425229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9"/>
            <p:cNvSpPr/>
            <p:nvPr/>
          </p:nvSpPr>
          <p:spPr>
            <a:xfrm>
              <a:off x="7873740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9"/>
            <p:cNvSpPr/>
            <p:nvPr/>
          </p:nvSpPr>
          <p:spPr>
            <a:xfrm>
              <a:off x="8322251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9"/>
            <p:cNvSpPr/>
            <p:nvPr/>
          </p:nvSpPr>
          <p:spPr>
            <a:xfrm>
              <a:off x="8770763" y="898755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>
              <a:off x="3388636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9"/>
            <p:cNvSpPr/>
            <p:nvPr/>
          </p:nvSpPr>
          <p:spPr>
            <a:xfrm>
              <a:off x="3837147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9"/>
            <p:cNvSpPr/>
            <p:nvPr/>
          </p:nvSpPr>
          <p:spPr>
            <a:xfrm>
              <a:off x="4285658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9"/>
            <p:cNvSpPr/>
            <p:nvPr/>
          </p:nvSpPr>
          <p:spPr>
            <a:xfrm>
              <a:off x="4734169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9"/>
            <p:cNvSpPr/>
            <p:nvPr/>
          </p:nvSpPr>
          <p:spPr>
            <a:xfrm>
              <a:off x="5182681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9"/>
            <p:cNvSpPr/>
            <p:nvPr/>
          </p:nvSpPr>
          <p:spPr>
            <a:xfrm>
              <a:off x="5631192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9"/>
            <p:cNvSpPr/>
            <p:nvPr/>
          </p:nvSpPr>
          <p:spPr>
            <a:xfrm>
              <a:off x="6079703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9"/>
            <p:cNvSpPr/>
            <p:nvPr/>
          </p:nvSpPr>
          <p:spPr>
            <a:xfrm>
              <a:off x="6528215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9"/>
            <p:cNvSpPr/>
            <p:nvPr/>
          </p:nvSpPr>
          <p:spPr>
            <a:xfrm>
              <a:off x="6976726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9"/>
            <p:cNvSpPr/>
            <p:nvPr/>
          </p:nvSpPr>
          <p:spPr>
            <a:xfrm>
              <a:off x="7425229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9"/>
            <p:cNvSpPr/>
            <p:nvPr/>
          </p:nvSpPr>
          <p:spPr>
            <a:xfrm>
              <a:off x="7873740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9"/>
            <p:cNvSpPr/>
            <p:nvPr/>
          </p:nvSpPr>
          <p:spPr>
            <a:xfrm>
              <a:off x="8322251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9"/>
            <p:cNvSpPr/>
            <p:nvPr/>
          </p:nvSpPr>
          <p:spPr>
            <a:xfrm>
              <a:off x="8770763" y="471051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9"/>
            <p:cNvSpPr/>
            <p:nvPr/>
          </p:nvSpPr>
          <p:spPr>
            <a:xfrm>
              <a:off x="3388636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9"/>
            <p:cNvSpPr/>
            <p:nvPr/>
          </p:nvSpPr>
          <p:spPr>
            <a:xfrm>
              <a:off x="3837147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9"/>
            <p:cNvSpPr/>
            <p:nvPr/>
          </p:nvSpPr>
          <p:spPr>
            <a:xfrm>
              <a:off x="4285658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9"/>
            <p:cNvSpPr/>
            <p:nvPr/>
          </p:nvSpPr>
          <p:spPr>
            <a:xfrm>
              <a:off x="4734169" y="4336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9"/>
            <p:cNvSpPr/>
            <p:nvPr/>
          </p:nvSpPr>
          <p:spPr>
            <a:xfrm>
              <a:off x="5182681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9"/>
            <p:cNvSpPr/>
            <p:nvPr/>
          </p:nvSpPr>
          <p:spPr>
            <a:xfrm>
              <a:off x="5631192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9"/>
            <p:cNvSpPr/>
            <p:nvPr/>
          </p:nvSpPr>
          <p:spPr>
            <a:xfrm>
              <a:off x="6079703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9"/>
            <p:cNvSpPr/>
            <p:nvPr/>
          </p:nvSpPr>
          <p:spPr>
            <a:xfrm>
              <a:off x="6528215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9"/>
            <p:cNvSpPr/>
            <p:nvPr/>
          </p:nvSpPr>
          <p:spPr>
            <a:xfrm>
              <a:off x="6976726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9"/>
            <p:cNvSpPr/>
            <p:nvPr/>
          </p:nvSpPr>
          <p:spPr>
            <a:xfrm>
              <a:off x="7425229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9"/>
            <p:cNvSpPr/>
            <p:nvPr/>
          </p:nvSpPr>
          <p:spPr>
            <a:xfrm>
              <a:off x="7873740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9"/>
            <p:cNvSpPr/>
            <p:nvPr/>
          </p:nvSpPr>
          <p:spPr>
            <a:xfrm>
              <a:off x="8322251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9"/>
            <p:cNvSpPr/>
            <p:nvPr/>
          </p:nvSpPr>
          <p:spPr>
            <a:xfrm>
              <a:off x="8770763" y="43347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9"/>
            <p:cNvSpPr/>
            <p:nvPr/>
          </p:nvSpPr>
          <p:spPr>
            <a:xfrm>
              <a:off x="3837147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9"/>
            <p:cNvSpPr/>
            <p:nvPr/>
          </p:nvSpPr>
          <p:spPr>
            <a:xfrm>
              <a:off x="4285658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9"/>
            <p:cNvSpPr/>
            <p:nvPr/>
          </p:nvSpPr>
          <p:spPr>
            <a:xfrm>
              <a:off x="4734169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9"/>
            <p:cNvSpPr/>
            <p:nvPr/>
          </p:nvSpPr>
          <p:spPr>
            <a:xfrm>
              <a:off x="5182681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9"/>
            <p:cNvSpPr/>
            <p:nvPr/>
          </p:nvSpPr>
          <p:spPr>
            <a:xfrm>
              <a:off x="5631192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9"/>
            <p:cNvSpPr/>
            <p:nvPr/>
          </p:nvSpPr>
          <p:spPr>
            <a:xfrm>
              <a:off x="6079703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6528215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9"/>
            <p:cNvSpPr/>
            <p:nvPr/>
          </p:nvSpPr>
          <p:spPr>
            <a:xfrm>
              <a:off x="6976726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9"/>
            <p:cNvSpPr/>
            <p:nvPr/>
          </p:nvSpPr>
          <p:spPr>
            <a:xfrm>
              <a:off x="7425229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9"/>
            <p:cNvSpPr/>
            <p:nvPr/>
          </p:nvSpPr>
          <p:spPr>
            <a:xfrm>
              <a:off x="7873740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9"/>
            <p:cNvSpPr/>
            <p:nvPr/>
          </p:nvSpPr>
          <p:spPr>
            <a:xfrm>
              <a:off x="8322251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9"/>
            <p:cNvSpPr/>
            <p:nvPr/>
          </p:nvSpPr>
          <p:spPr>
            <a:xfrm>
              <a:off x="8770763" y="3871914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9"/>
            <p:cNvSpPr/>
            <p:nvPr/>
          </p:nvSpPr>
          <p:spPr>
            <a:xfrm>
              <a:off x="3837147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9"/>
            <p:cNvSpPr/>
            <p:nvPr/>
          </p:nvSpPr>
          <p:spPr>
            <a:xfrm>
              <a:off x="4285658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9"/>
            <p:cNvSpPr/>
            <p:nvPr/>
          </p:nvSpPr>
          <p:spPr>
            <a:xfrm>
              <a:off x="4734169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9"/>
            <p:cNvSpPr/>
            <p:nvPr/>
          </p:nvSpPr>
          <p:spPr>
            <a:xfrm>
              <a:off x="5182681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9"/>
            <p:cNvSpPr/>
            <p:nvPr/>
          </p:nvSpPr>
          <p:spPr>
            <a:xfrm>
              <a:off x="5631192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9"/>
            <p:cNvSpPr/>
            <p:nvPr/>
          </p:nvSpPr>
          <p:spPr>
            <a:xfrm>
              <a:off x="6079703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9"/>
            <p:cNvSpPr/>
            <p:nvPr/>
          </p:nvSpPr>
          <p:spPr>
            <a:xfrm>
              <a:off x="6528215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9"/>
            <p:cNvSpPr/>
            <p:nvPr/>
          </p:nvSpPr>
          <p:spPr>
            <a:xfrm>
              <a:off x="6976726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9"/>
            <p:cNvSpPr/>
            <p:nvPr/>
          </p:nvSpPr>
          <p:spPr>
            <a:xfrm>
              <a:off x="7425229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9"/>
            <p:cNvSpPr/>
            <p:nvPr/>
          </p:nvSpPr>
          <p:spPr>
            <a:xfrm>
              <a:off x="7873740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9"/>
            <p:cNvSpPr/>
            <p:nvPr/>
          </p:nvSpPr>
          <p:spPr>
            <a:xfrm>
              <a:off x="8322251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9"/>
            <p:cNvSpPr/>
            <p:nvPr/>
          </p:nvSpPr>
          <p:spPr>
            <a:xfrm>
              <a:off x="8770763" y="3444210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9"/>
            <p:cNvSpPr/>
            <p:nvPr/>
          </p:nvSpPr>
          <p:spPr>
            <a:xfrm>
              <a:off x="3837147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9"/>
            <p:cNvSpPr/>
            <p:nvPr/>
          </p:nvSpPr>
          <p:spPr>
            <a:xfrm>
              <a:off x="4285658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9"/>
            <p:cNvSpPr/>
            <p:nvPr/>
          </p:nvSpPr>
          <p:spPr>
            <a:xfrm>
              <a:off x="4734169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5182681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9"/>
            <p:cNvSpPr/>
            <p:nvPr/>
          </p:nvSpPr>
          <p:spPr>
            <a:xfrm>
              <a:off x="5631192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9"/>
            <p:cNvSpPr/>
            <p:nvPr/>
          </p:nvSpPr>
          <p:spPr>
            <a:xfrm>
              <a:off x="6079703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9"/>
            <p:cNvSpPr/>
            <p:nvPr/>
          </p:nvSpPr>
          <p:spPr>
            <a:xfrm>
              <a:off x="6528215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9"/>
            <p:cNvSpPr/>
            <p:nvPr/>
          </p:nvSpPr>
          <p:spPr>
            <a:xfrm>
              <a:off x="6976726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9"/>
            <p:cNvSpPr/>
            <p:nvPr/>
          </p:nvSpPr>
          <p:spPr>
            <a:xfrm>
              <a:off x="7425229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7873740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8322251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8770763" y="3016506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3837147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4285658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4734169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5182681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5631192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6079703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6528215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6976726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7425229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7873740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8322251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8770763" y="2588802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3837147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4285658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4734169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5182681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5631192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6079703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6528215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6976726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7425229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7873740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8322251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8770763" y="2161098"/>
              <a:ext cx="373200" cy="373200"/>
            </a:xfrm>
            <a:prstGeom prst="ellipse">
              <a:avLst/>
            </a:prstGeom>
            <a:solidFill>
              <a:srgbClr val="DEDEDE">
                <a:alpha val="1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9"/>
          <p:cNvSpPr/>
          <p:nvPr/>
        </p:nvSpPr>
        <p:spPr>
          <a:xfrm>
            <a:off x="3396590" y="0"/>
            <a:ext cx="3250800" cy="5143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0" y="0"/>
            <a:ext cx="341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685175" y="2731725"/>
            <a:ext cx="61200" cy="145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9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12" type="sldNum"/>
          </p:nvPr>
        </p:nvSpPr>
        <p:spPr>
          <a:xfrm>
            <a:off x="8472458" y="4706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youtube.com/watch?v=8jq60Haj4z4" TargetMode="External"/><Relationship Id="rId4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openaccess.thecvf.com/content/ICCV2021/html/Wood_Fake_It_Till_You_Make_It_Face_Analysis_in_the_ICCV_2021_paper.html" TargetMode="External"/><Relationship Id="rId4" Type="http://schemas.openxmlformats.org/officeDocument/2006/relationships/hyperlink" Target="https://arxiv.org/abs/2005.08649" TargetMode="External"/><Relationship Id="rId5" Type="http://schemas.openxmlformats.org/officeDocument/2006/relationships/hyperlink" Target="https://arxiv.org/abs/2005.08649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"/>
          <p:cNvSpPr txBox="1"/>
          <p:nvPr>
            <p:ph type="ctrTitle"/>
          </p:nvPr>
        </p:nvSpPr>
        <p:spPr>
          <a:xfrm>
            <a:off x="411175" y="793625"/>
            <a:ext cx="8282400" cy="16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/>
              <a:t>Facial Landmarks Detection </a:t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/>
              <a:t>with Fake-it Dataset</a:t>
            </a:r>
            <a:endParaRPr sz="4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"/>
          <p:cNvSpPr txBox="1"/>
          <p:nvPr>
            <p:ph type="title"/>
          </p:nvPr>
        </p:nvSpPr>
        <p:spPr>
          <a:xfrm>
            <a:off x="4310375" y="1107050"/>
            <a:ext cx="3883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800"/>
              <a:t>Network architectures</a:t>
            </a:r>
            <a:endParaRPr sz="2800"/>
          </a:p>
        </p:txBody>
      </p:sp>
      <p:sp>
        <p:nvSpPr>
          <p:cNvPr id="316" name="Google Shape;316;p11"/>
          <p:cNvSpPr txBox="1"/>
          <p:nvPr>
            <p:ph idx="1" type="body"/>
          </p:nvPr>
        </p:nvSpPr>
        <p:spPr>
          <a:xfrm>
            <a:off x="4330500" y="2308201"/>
            <a:ext cx="4813500" cy="25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Our Model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Entry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Middle Flow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Exit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317" name="Google Shape;31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675" y="141200"/>
            <a:ext cx="3402001" cy="486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2"/>
          <p:cNvSpPr txBox="1"/>
          <p:nvPr>
            <p:ph type="title"/>
          </p:nvPr>
        </p:nvSpPr>
        <p:spPr>
          <a:xfrm>
            <a:off x="4310375" y="1107050"/>
            <a:ext cx="3883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800"/>
              <a:t>Network architectures</a:t>
            </a:r>
            <a:endParaRPr sz="2800"/>
          </a:p>
        </p:txBody>
      </p:sp>
      <p:sp>
        <p:nvSpPr>
          <p:cNvPr id="323" name="Google Shape;323;p12"/>
          <p:cNvSpPr txBox="1"/>
          <p:nvPr>
            <p:ph idx="1" type="body"/>
          </p:nvPr>
        </p:nvSpPr>
        <p:spPr>
          <a:xfrm>
            <a:off x="4330500" y="2308201"/>
            <a:ext cx="4813500" cy="25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Our Model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Entry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Middle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Exit Flow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324" name="Google Shape;324;p12"/>
          <p:cNvPicPr preferRelativeResize="0"/>
          <p:nvPr/>
        </p:nvPicPr>
        <p:blipFill rotWithShape="1">
          <a:blip r:embed="rId3">
            <a:alphaModFix/>
          </a:blip>
          <a:srcRect b="2350" l="0" r="0" t="6174"/>
          <a:stretch/>
        </p:blipFill>
        <p:spPr>
          <a:xfrm>
            <a:off x="343450" y="69975"/>
            <a:ext cx="3464975" cy="49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13"/>
          <p:cNvPicPr preferRelativeResize="0"/>
          <p:nvPr/>
        </p:nvPicPr>
        <p:blipFill rotWithShape="1">
          <a:blip r:embed="rId3">
            <a:alphaModFix/>
          </a:blip>
          <a:srcRect b="0" l="14709" r="30196" t="0"/>
          <a:stretch/>
        </p:blipFill>
        <p:spPr>
          <a:xfrm>
            <a:off x="3583325" y="0"/>
            <a:ext cx="50376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13"/>
          <p:cNvSpPr txBox="1"/>
          <p:nvPr>
            <p:ph type="title"/>
          </p:nvPr>
        </p:nvSpPr>
        <p:spPr>
          <a:xfrm>
            <a:off x="185350" y="679625"/>
            <a:ext cx="31899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146"/>
              <a:buNone/>
            </a:pPr>
            <a:r>
              <a:rPr b="0" lang="en" sz="3111">
                <a:solidFill>
                  <a:schemeClr val="dk1"/>
                </a:solidFill>
              </a:rPr>
              <a:t>Network architectures</a:t>
            </a:r>
            <a:endParaRPr b="0" sz="2511">
              <a:solidFill>
                <a:srgbClr val="E91D63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31" name="Google Shape;331;p13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ResNet-50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Stage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Stage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Stage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Stage 3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Stage 4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b2343ac1d1_0_815"/>
          <p:cNvSpPr txBox="1"/>
          <p:nvPr>
            <p:ph type="title"/>
          </p:nvPr>
        </p:nvSpPr>
        <p:spPr>
          <a:xfrm>
            <a:off x="185350" y="679625"/>
            <a:ext cx="31899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146"/>
              <a:buNone/>
            </a:pPr>
            <a:r>
              <a:rPr b="0" lang="en" sz="3111">
                <a:solidFill>
                  <a:schemeClr val="dk1"/>
                </a:solidFill>
              </a:rPr>
              <a:t>Network architectures</a:t>
            </a:r>
            <a:endParaRPr b="0" sz="2511">
              <a:solidFill>
                <a:srgbClr val="E91D63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37" name="Google Shape;337;g1b2343ac1d1_0_815"/>
          <p:cNvSpPr txBox="1"/>
          <p:nvPr>
            <p:ph idx="1" type="body"/>
          </p:nvPr>
        </p:nvSpPr>
        <p:spPr>
          <a:xfrm>
            <a:off x="185350" y="1798300"/>
            <a:ext cx="32550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MobileNet_v2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Inverted residual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Bottleneck residual block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 b="1"/>
          </a:p>
        </p:txBody>
      </p:sp>
      <p:pic>
        <p:nvPicPr>
          <p:cNvPr id="338" name="Google Shape;338;g1b2343ac1d1_0_8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7600" y="1072600"/>
            <a:ext cx="5463950" cy="399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Result</a:t>
            </a:r>
            <a:endParaRPr sz="2600">
              <a:solidFill>
                <a:schemeClr val="lt1"/>
              </a:solidFill>
            </a:endParaRPr>
          </a:p>
        </p:txBody>
      </p:sp>
      <p:pic>
        <p:nvPicPr>
          <p:cNvPr id="344" name="Google Shape;34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9925" y="1195350"/>
            <a:ext cx="3854299" cy="385429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14"/>
          <p:cNvSpPr txBox="1"/>
          <p:nvPr>
            <p:ph idx="1" type="body"/>
          </p:nvPr>
        </p:nvSpPr>
        <p:spPr>
          <a:xfrm>
            <a:off x="559975" y="1515600"/>
            <a:ext cx="30480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 model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Validation set prediction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Result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351" name="Google Shape;351;p15"/>
          <p:cNvSpPr txBox="1"/>
          <p:nvPr>
            <p:ph idx="1" type="body"/>
          </p:nvPr>
        </p:nvSpPr>
        <p:spPr>
          <a:xfrm>
            <a:off x="559975" y="1515600"/>
            <a:ext cx="30480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 model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 set prediction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352" name="Google Shape;3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975" y="1158400"/>
            <a:ext cx="3936001" cy="391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8070450125_3_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Result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358" name="Google Shape;358;g18070450125_3_0"/>
          <p:cNvSpPr txBox="1"/>
          <p:nvPr>
            <p:ph idx="1" type="body"/>
          </p:nvPr>
        </p:nvSpPr>
        <p:spPr>
          <a:xfrm>
            <a:off x="748400" y="1524950"/>
            <a:ext cx="64617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46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5"/>
              <a:buFont typeface="Roboto"/>
              <a:buChar char="●"/>
            </a:pPr>
            <a:r>
              <a:rPr lang="en" sz="130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Different </a:t>
            </a:r>
            <a:r>
              <a:rPr lang="en" sz="130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Versions</a:t>
            </a:r>
            <a:r>
              <a:rPr lang="en" sz="130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of Xception Network (5000 images in training set)</a:t>
            </a:r>
            <a:endParaRPr sz="1390"/>
          </a:p>
        </p:txBody>
      </p:sp>
      <p:graphicFrame>
        <p:nvGraphicFramePr>
          <p:cNvPr id="359" name="Google Shape;359;g18070450125_3_0"/>
          <p:cNvGraphicFramePr/>
          <p:nvPr/>
        </p:nvGraphicFramePr>
        <p:xfrm>
          <a:off x="952500" y="2310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{452B1931-76C2-4D84-8AFA-B910F057466D}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MSE 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Loss 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Validation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Test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4CCCC"/>
                          </a:solidFill>
                        </a:rPr>
                        <a:t>Our Model </a:t>
                      </a:r>
                      <a:r>
                        <a:rPr b="1" lang="en" sz="600">
                          <a:solidFill>
                            <a:srgbClr val="F4CCCC"/>
                          </a:solidFill>
                        </a:rPr>
                        <a:t>LeakyReLU &amp; 6 mid </a:t>
                      </a:r>
                      <a:endParaRPr b="1" sz="1200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0.00174931 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0.00010353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0.00334268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0.00155704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0.00010563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0.00339070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 </a:t>
                      </a:r>
                      <a:r>
                        <a:rPr lang="en" sz="700">
                          <a:solidFill>
                            <a:schemeClr val="lt1"/>
                          </a:solidFill>
                        </a:rPr>
                        <a:t>with LeakyReLU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0.00149869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0.00018571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0.00349785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 </a:t>
                      </a:r>
                      <a:r>
                        <a:rPr lang="en" sz="700">
                          <a:solidFill>
                            <a:schemeClr val="lt1"/>
                          </a:solidFill>
                        </a:rPr>
                        <a:t>with 6 mid block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0.00386720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0.00052409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0.00654623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8070450125_3_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Result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365" name="Google Shape;365;g18070450125_3_7"/>
          <p:cNvSpPr txBox="1"/>
          <p:nvPr>
            <p:ph idx="1" type="body"/>
          </p:nvPr>
        </p:nvSpPr>
        <p:spPr>
          <a:xfrm>
            <a:off x="768225" y="1340250"/>
            <a:ext cx="4339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 of Different </a:t>
            </a: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training set </a:t>
            </a: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sizes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5000 is a viable size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66" name="Google Shape;366;g18070450125_3_7"/>
          <p:cNvGraphicFramePr/>
          <p:nvPr/>
        </p:nvGraphicFramePr>
        <p:xfrm>
          <a:off x="952500" y="2280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{452B1931-76C2-4D84-8AFA-B910F057466D}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Validation MSE 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Loss 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set 2000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4CCCC"/>
                          </a:solidFill>
                        </a:rPr>
                        <a:t>Training set 5000</a:t>
                      </a:r>
                      <a:endParaRPr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set 10000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</a:rPr>
                        <a:t>Our Model</a:t>
                      </a:r>
                      <a:endParaRPr b="1"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0.00070798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0.00010353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0.00003220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0.00091584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4CCCC"/>
                          </a:solidFill>
                        </a:rPr>
                        <a:t>0.00010563</a:t>
                      </a:r>
                      <a:endParaRPr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0.00003259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ResNet50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0.00120577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4CCCC"/>
                          </a:solidFill>
                        </a:rPr>
                        <a:t>0.00018337</a:t>
                      </a:r>
                      <a:endParaRPr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0.00007236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MobileNet-v2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0.00045519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4CCCC"/>
                          </a:solidFill>
                        </a:rPr>
                        <a:t>0.00023415</a:t>
                      </a:r>
                      <a:endParaRPr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0.00006439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8070450125_3_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Result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372" name="Google Shape;372;g18070450125_3_14"/>
          <p:cNvSpPr txBox="1"/>
          <p:nvPr>
            <p:ph idx="1" type="body"/>
          </p:nvPr>
        </p:nvSpPr>
        <p:spPr>
          <a:xfrm>
            <a:off x="733875" y="1497975"/>
            <a:ext cx="6644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 of o</a:t>
            </a: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ur model, Xception network, ResNet-50, and MobileNet_v2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after Hyperparameter optimization</a:t>
            </a:r>
            <a:endParaRPr/>
          </a:p>
        </p:txBody>
      </p:sp>
      <p:graphicFrame>
        <p:nvGraphicFramePr>
          <p:cNvPr id="373" name="Google Shape;373;g18070450125_3_14"/>
          <p:cNvGraphicFramePr/>
          <p:nvPr/>
        </p:nvGraphicFramePr>
        <p:xfrm>
          <a:off x="952500" y="2310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{452B1931-76C2-4D84-8AFA-B910F057466D}</a:tableStyleId>
              </a:tblPr>
              <a:tblGrid>
                <a:gridCol w="1198075"/>
                <a:gridCol w="1198075"/>
                <a:gridCol w="1198075"/>
                <a:gridCol w="1198075"/>
              </a:tblGrid>
              <a:tr h="36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MSE 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Loss 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Validation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Test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4CCCC"/>
                          </a:solidFill>
                        </a:rPr>
                        <a:t>Our Model</a:t>
                      </a:r>
                      <a:endParaRPr b="1" sz="1200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0.00078196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0.00007003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4CCCC"/>
                          </a:solidFill>
                        </a:rPr>
                        <a:t>0.00269198</a:t>
                      </a:r>
                      <a:endParaRPr b="1">
                        <a:solidFill>
                          <a:srgbClr val="F4CCCC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0.00083827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0.00002770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0.00287737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ResNet50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0.00187827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0.00046778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0.00385637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MobileNet-v2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0.00116653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0.00011362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0.00336023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g1bc229a098b_0_0" title="Facial Landmark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025" y="144775"/>
            <a:ext cx="6471925" cy="485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Overview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2" name="Google Shape;252;p2"/>
          <p:cNvPicPr preferRelativeResize="0"/>
          <p:nvPr/>
        </p:nvPicPr>
        <p:blipFill rotWithShape="1">
          <a:blip r:embed="rId3">
            <a:alphaModFix/>
          </a:blip>
          <a:srcRect b="0" l="999" r="0" t="0"/>
          <a:stretch/>
        </p:blipFill>
        <p:spPr>
          <a:xfrm>
            <a:off x="4435225" y="1322925"/>
            <a:ext cx="4001051" cy="346704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"/>
          <p:cNvSpPr txBox="1"/>
          <p:nvPr/>
        </p:nvSpPr>
        <p:spPr>
          <a:xfrm>
            <a:off x="434650" y="1432075"/>
            <a:ext cx="3417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Design a deep learning neural network model for facial landmarks detection</a:t>
            </a:r>
            <a:endParaRPr b="0" i="0" sz="1400" u="none" cap="none" strike="noStrik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Train the model on the CG faces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 the model on the real world faces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8070450125_8_163"/>
          <p:cNvSpPr txBox="1"/>
          <p:nvPr>
            <p:ph type="title"/>
          </p:nvPr>
        </p:nvSpPr>
        <p:spPr>
          <a:xfrm>
            <a:off x="311700" y="751700"/>
            <a:ext cx="6721500" cy="10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384" name="Google Shape;384;g18070450125_8_163"/>
          <p:cNvSpPr txBox="1"/>
          <p:nvPr>
            <p:ph idx="1" type="body"/>
          </p:nvPr>
        </p:nvSpPr>
        <p:spPr>
          <a:xfrm>
            <a:off x="311700" y="2047250"/>
            <a:ext cx="8506200" cy="12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Erroll Wood, Tadas Baltrusaitis, Charlie Hewitt, Sebastian Dziadzio, Thomas J. Cashman, Jamie Shotton.: Fake it till you make it: face analysis in the wild using synthetic data alone. International Conference on Computer Vision 2021. </a:t>
            </a:r>
            <a:r>
              <a:rPr lang="en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https://openaccess.thecvf.com/content/ICCV2021/html/Wood_Fake_It_Till_You_Make_It_Face_Analysis_in_the_ICCV_2021_paper.html</a:t>
            </a:r>
            <a:endParaRPr/>
          </a:p>
        </p:txBody>
      </p:sp>
      <p:sp>
        <p:nvSpPr>
          <p:cNvPr id="385" name="Google Shape;385;g18070450125_8_163"/>
          <p:cNvSpPr txBox="1"/>
          <p:nvPr/>
        </p:nvSpPr>
        <p:spPr>
          <a:xfrm>
            <a:off x="286800" y="3344950"/>
            <a:ext cx="8621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2"/>
                </a:solidFill>
              </a:rPr>
              <a:t>ChihFan Hsu, ChiaChing Lin, TingYang Hung, ChinLaung Lei, KuanTa Chen: Annotated Facial Landmarks in the Wild: A large-scale, real-world database for facial landmark localization. 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arXiv:2005.08649</a:t>
            </a:r>
            <a:r>
              <a:rPr lang="en" sz="1200">
                <a:solidFill>
                  <a:schemeClr val="dk2"/>
                </a:solidFill>
              </a:rPr>
              <a:t>. </a:t>
            </a:r>
            <a:r>
              <a:rPr lang="en" sz="1200" u="sng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https://arxiv.org/abs/2005.08649</a:t>
            </a:r>
            <a:endParaRPr sz="120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9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1b25f043948_2_5"/>
          <p:cNvPicPr preferRelativeResize="0"/>
          <p:nvPr/>
        </p:nvPicPr>
        <p:blipFill rotWithShape="1">
          <a:blip r:embed="rId3">
            <a:alphaModFix/>
          </a:blip>
          <a:srcRect b="15027" l="0" r="0" t="2897"/>
          <a:stretch/>
        </p:blipFill>
        <p:spPr>
          <a:xfrm>
            <a:off x="4444525" y="0"/>
            <a:ext cx="469947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1b25f043948_2_5"/>
          <p:cNvSpPr txBox="1"/>
          <p:nvPr>
            <p:ph type="title"/>
          </p:nvPr>
        </p:nvSpPr>
        <p:spPr>
          <a:xfrm>
            <a:off x="748475" y="795150"/>
            <a:ext cx="2089800" cy="7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lt1"/>
                </a:solidFill>
              </a:rPr>
              <a:t>Our output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260" name="Google Shape;260;g1b25f043948_2_5"/>
          <p:cNvSpPr txBox="1"/>
          <p:nvPr>
            <p:ph idx="1" type="body"/>
          </p:nvPr>
        </p:nvSpPr>
        <p:spPr>
          <a:xfrm>
            <a:off x="699150" y="1554150"/>
            <a:ext cx="2751900" cy="3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Real world samples of human faces with facial landmarks annotated.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8070450125_1_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Best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g18070450125_1_23"/>
          <p:cNvSpPr txBox="1"/>
          <p:nvPr/>
        </p:nvSpPr>
        <p:spPr>
          <a:xfrm>
            <a:off x="1357350" y="1217688"/>
            <a:ext cx="6328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Our Model !</a:t>
            </a:r>
            <a:endParaRPr sz="23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aphicFrame>
        <p:nvGraphicFramePr>
          <p:cNvPr id="267" name="Google Shape;267;g18070450125_1_23"/>
          <p:cNvGraphicFramePr/>
          <p:nvPr/>
        </p:nvGraphicFramePr>
        <p:xfrm>
          <a:off x="771650" y="186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{452B1931-76C2-4D84-8AFA-B910F057466D}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MSE Loss 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Validation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Test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Our Model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0.00078196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0.00007003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highlight>
                            <a:srgbClr val="C27BA0"/>
                          </a:highlight>
                        </a:rPr>
                        <a:t>0.00269198</a:t>
                      </a:r>
                      <a:endParaRPr>
                        <a:solidFill>
                          <a:schemeClr val="lt1"/>
                        </a:solidFill>
                        <a:highlight>
                          <a:srgbClr val="C27BA0"/>
                        </a:highlight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Xception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0.00083827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0.00002770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0.00287737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ResNet-50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0.00187827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0.00046778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0.00385637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MobileNet-v2</a:t>
                      </a:r>
                      <a:endParaRPr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0.00116653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0.00011362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0.00336023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"/>
          <p:cNvPicPr preferRelativeResize="0"/>
          <p:nvPr/>
        </p:nvPicPr>
        <p:blipFill rotWithShape="1">
          <a:blip r:embed="rId3">
            <a:alphaModFix/>
          </a:blip>
          <a:srcRect b="6276" l="0" r="0" t="6286"/>
          <a:stretch/>
        </p:blipFill>
        <p:spPr>
          <a:xfrm>
            <a:off x="4572000" y="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"/>
          <p:cNvSpPr txBox="1"/>
          <p:nvPr>
            <p:ph type="title"/>
          </p:nvPr>
        </p:nvSpPr>
        <p:spPr>
          <a:xfrm>
            <a:off x="311700" y="1403425"/>
            <a:ext cx="38895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Dataset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4" name="Google Shape;274;p4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60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Char char="●"/>
            </a:pPr>
            <a:r>
              <a:rPr lang="en" sz="2001">
                <a:latin typeface="Roboto"/>
                <a:ea typeface="Roboto"/>
                <a:cs typeface="Roboto"/>
                <a:sym typeface="Roboto"/>
              </a:rPr>
              <a:t>Training data: </a:t>
            </a:r>
            <a:endParaRPr sz="200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99950"/>
              <a:buNone/>
            </a:pPr>
            <a:r>
              <a:rPr lang="en" sz="2001">
                <a:latin typeface="Roboto"/>
                <a:ea typeface="Roboto"/>
                <a:cs typeface="Roboto"/>
                <a:sym typeface="Roboto"/>
              </a:rPr>
              <a:t>CG dataset from Microsoft </a:t>
            </a:r>
            <a:endParaRPr sz="200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99950"/>
              <a:buNone/>
            </a:pPr>
            <a:r>
              <a:rPr lang="en" sz="2001">
                <a:latin typeface="Roboto"/>
                <a:ea typeface="Roboto"/>
                <a:cs typeface="Roboto"/>
                <a:sym typeface="Roboto"/>
              </a:rPr>
              <a:t>(with 70 standard facial landmarks)</a:t>
            </a:r>
            <a:endParaRPr sz="200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42857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4285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ct val="142857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"/>
          <p:cNvSpPr txBox="1"/>
          <p:nvPr>
            <p:ph type="title"/>
          </p:nvPr>
        </p:nvSpPr>
        <p:spPr>
          <a:xfrm>
            <a:off x="311700" y="205950"/>
            <a:ext cx="3889500" cy="183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Dataset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5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953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45"/>
              <a:buFont typeface="Roboto"/>
              <a:buChar char="●"/>
            </a:pPr>
            <a:r>
              <a:rPr lang="en" sz="184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Testing data: </a:t>
            </a:r>
            <a:endParaRPr sz="1845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97857"/>
              <a:buNone/>
            </a:pPr>
            <a:r>
              <a:rPr lang="en" sz="184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	Flickr-Faces-HQ Dataset </a:t>
            </a:r>
            <a:endParaRPr sz="1845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97857"/>
              <a:buNone/>
            </a:pPr>
            <a:r>
              <a:rPr lang="en" sz="184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Video (30 fps)</a:t>
            </a:r>
            <a:endParaRPr sz="1645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29032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29032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ct val="129032"/>
              <a:buNone/>
            </a:pPr>
            <a:r>
              <a:t/>
            </a:r>
            <a:endParaRPr/>
          </a:p>
        </p:txBody>
      </p:sp>
      <p:pic>
        <p:nvPicPr>
          <p:cNvPr id="281" name="Google Shape;281;p5"/>
          <p:cNvPicPr preferRelativeResize="0"/>
          <p:nvPr/>
        </p:nvPicPr>
        <p:blipFill rotWithShape="1">
          <a:blip r:embed="rId3">
            <a:alphaModFix/>
          </a:blip>
          <a:srcRect b="9216" l="12351" r="9870" t="9216"/>
          <a:stretch/>
        </p:blipFill>
        <p:spPr>
          <a:xfrm>
            <a:off x="4402025" y="0"/>
            <a:ext cx="47419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Data preprocessing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287" name="Google Shape;287;p8"/>
          <p:cNvSpPr txBox="1"/>
          <p:nvPr>
            <p:ph idx="1" type="body"/>
          </p:nvPr>
        </p:nvSpPr>
        <p:spPr>
          <a:xfrm>
            <a:off x="559975" y="1515600"/>
            <a:ext cx="30480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Box the Face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Original size: 512*512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After resized: 128*128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Implemented through TF.resize and TF.crop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88" name="Google Shape;28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99025" y="1806250"/>
            <a:ext cx="2437375" cy="243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8"/>
          <p:cNvSpPr/>
          <p:nvPr/>
        </p:nvSpPr>
        <p:spPr>
          <a:xfrm>
            <a:off x="6456801" y="2783888"/>
            <a:ext cx="669000" cy="4821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" name="Google Shape;290;p8"/>
          <p:cNvPicPr preferRelativeResize="0"/>
          <p:nvPr/>
        </p:nvPicPr>
        <p:blipFill rotWithShape="1">
          <a:blip r:embed="rId3">
            <a:alphaModFix/>
          </a:blip>
          <a:srcRect b="25348" l="24563" r="32295" t="28113"/>
          <a:stretch/>
        </p:blipFill>
        <p:spPr>
          <a:xfrm>
            <a:off x="7293900" y="2187700"/>
            <a:ext cx="1485610" cy="167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"/>
          <p:cNvSpPr txBox="1"/>
          <p:nvPr>
            <p:ph type="title"/>
          </p:nvPr>
        </p:nvSpPr>
        <p:spPr>
          <a:xfrm>
            <a:off x="350600" y="372500"/>
            <a:ext cx="6259500" cy="7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lt1"/>
                </a:solidFill>
              </a:rPr>
              <a:t>Data augmentation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296" name="Google Shape;296;p9"/>
          <p:cNvSpPr txBox="1"/>
          <p:nvPr>
            <p:ph idx="1" type="body"/>
          </p:nvPr>
        </p:nvSpPr>
        <p:spPr>
          <a:xfrm>
            <a:off x="559975" y="1515600"/>
            <a:ext cx="30480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Gamma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Contrast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Hue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Saturation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Brightness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Rotation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97" name="Google Shape;297;p9"/>
          <p:cNvPicPr preferRelativeResize="0"/>
          <p:nvPr/>
        </p:nvPicPr>
        <p:blipFill rotWithShape="1">
          <a:blip r:embed="rId3">
            <a:alphaModFix/>
          </a:blip>
          <a:srcRect b="25348" l="24563" r="32295" t="28113"/>
          <a:stretch/>
        </p:blipFill>
        <p:spPr>
          <a:xfrm>
            <a:off x="3787575" y="1785550"/>
            <a:ext cx="1485610" cy="1674476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9"/>
          <p:cNvSpPr/>
          <p:nvPr/>
        </p:nvSpPr>
        <p:spPr>
          <a:xfrm>
            <a:off x="5664101" y="2416975"/>
            <a:ext cx="669000" cy="4821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9"/>
          <p:cNvPicPr preferRelativeResize="0"/>
          <p:nvPr/>
        </p:nvPicPr>
        <p:blipFill rotWithShape="1">
          <a:blip r:embed="rId4">
            <a:alphaModFix/>
          </a:blip>
          <a:srcRect b="612" l="0" r="0" t="650"/>
          <a:stretch/>
        </p:blipFill>
        <p:spPr>
          <a:xfrm>
            <a:off x="6610105" y="0"/>
            <a:ext cx="172414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"/>
          <p:cNvSpPr txBox="1"/>
          <p:nvPr>
            <p:ph type="title"/>
          </p:nvPr>
        </p:nvSpPr>
        <p:spPr>
          <a:xfrm>
            <a:off x="4310375" y="1107050"/>
            <a:ext cx="3883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800"/>
              <a:t>Network architectures</a:t>
            </a:r>
            <a:endParaRPr sz="2800"/>
          </a:p>
        </p:txBody>
      </p:sp>
      <p:pic>
        <p:nvPicPr>
          <p:cNvPr id="305" name="Google Shape;305;p10"/>
          <p:cNvPicPr preferRelativeResize="0"/>
          <p:nvPr/>
        </p:nvPicPr>
        <p:blipFill rotWithShape="1">
          <a:blip r:embed="rId3">
            <a:alphaModFix/>
          </a:blip>
          <a:srcRect b="29955" l="0" r="0" t="5050"/>
          <a:stretch/>
        </p:blipFill>
        <p:spPr>
          <a:xfrm>
            <a:off x="446175" y="815188"/>
            <a:ext cx="3259200" cy="3513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0"/>
          <p:cNvSpPr txBox="1"/>
          <p:nvPr>
            <p:ph idx="1" type="body"/>
          </p:nvPr>
        </p:nvSpPr>
        <p:spPr>
          <a:xfrm>
            <a:off x="4440700" y="2118975"/>
            <a:ext cx="23901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Our Model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Entry Flow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(two residual)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Middle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Exit Flow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307" name="Google Shape;307;p10"/>
          <p:cNvSpPr txBox="1"/>
          <p:nvPr/>
        </p:nvSpPr>
        <p:spPr>
          <a:xfrm>
            <a:off x="492250" y="3516075"/>
            <a:ext cx="1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8" name="Google Shape;308;p10"/>
          <p:cNvSpPr txBox="1"/>
          <p:nvPr/>
        </p:nvSpPr>
        <p:spPr>
          <a:xfrm>
            <a:off x="2247600" y="4318375"/>
            <a:ext cx="5247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9" name="Google Shape;309;p10"/>
          <p:cNvSpPr txBox="1"/>
          <p:nvPr/>
        </p:nvSpPr>
        <p:spPr>
          <a:xfrm>
            <a:off x="825725" y="4240725"/>
            <a:ext cx="524700" cy="7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310" name="Google Shape;310;p10"/>
          <p:cNvCxnSpPr/>
          <p:nvPr/>
        </p:nvCxnSpPr>
        <p:spPr>
          <a:xfrm flipH="1" rot="10800000">
            <a:off x="585125" y="4324100"/>
            <a:ext cx="3044700" cy="1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